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9" r:id="rId9"/>
    <p:sldId id="262" r:id="rId10"/>
    <p:sldId id="263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7541-A626-445F-AB46-39F65E0E11B4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AAD3-1DB7-4EC5-8900-0FF7C3D6ECA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AAD3-1DB7-4EC5-8900-0FF7C3D6ECA3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PT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513D51-886D-4614-B3AB-CBABF175B728}" type="datetimeFigureOut">
              <a:rPr lang="pt-PT" smtClean="0"/>
              <a:pPr/>
              <a:t>25/10/2020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8FB090-E85E-49F1-88D0-04A8680103F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vgZYnxL1bQ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Z5NxMN88Jg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lFkGV207A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y3c7qqfp10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isósceles 12"/>
          <p:cNvSpPr/>
          <p:nvPr/>
        </p:nvSpPr>
        <p:spPr>
          <a:xfrm rot="10800000">
            <a:off x="0" y="0"/>
            <a:ext cx="9144000" cy="21328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0" y="2996952"/>
            <a:ext cx="9144000" cy="3861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3029808"/>
            <a:ext cx="4587628" cy="3828192"/>
          </a:xfrm>
          <a:prstGeom prst="rect">
            <a:avLst/>
          </a:prstGeom>
          <a:noFill/>
        </p:spPr>
      </p:pic>
      <p:pic>
        <p:nvPicPr>
          <p:cNvPr id="7" name="Imagem 6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068960"/>
            <a:ext cx="1698238" cy="4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13996"/>
          <a:stretch>
            <a:fillRect/>
          </a:stretch>
        </p:blipFill>
        <p:spPr bwMode="auto">
          <a:xfrm>
            <a:off x="7323927" y="6237312"/>
            <a:ext cx="16405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7271792" y="4509120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7308304" y="3573016"/>
            <a:ext cx="1512168" cy="6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043608" y="11663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2000" dirty="0" err="1">
                <a:latin typeface="Arial Black" pitchFamily="34" charset="0"/>
              </a:rPr>
              <a:t>Together</a:t>
            </a:r>
            <a:r>
              <a:rPr lang="pt-PT" sz="2000" dirty="0">
                <a:latin typeface="Arial Black" pitchFamily="34" charset="0"/>
              </a:rPr>
              <a:t> </a:t>
            </a:r>
            <a:r>
              <a:rPr lang="pt-PT" sz="2000" dirty="0" err="1">
                <a:latin typeface="Arial Black" pitchFamily="34" charset="0"/>
              </a:rPr>
              <a:t>Against</a:t>
            </a:r>
            <a:r>
              <a:rPr lang="pt-PT" sz="2000" dirty="0">
                <a:latin typeface="Arial Black" pitchFamily="34" charset="0"/>
              </a:rPr>
              <a:t> </a:t>
            </a:r>
            <a:r>
              <a:rPr lang="pt-PT" sz="2000" dirty="0" err="1">
                <a:latin typeface="Arial Black" pitchFamily="34" charset="0"/>
              </a:rPr>
              <a:t>Bullying</a:t>
            </a:r>
            <a:endParaRPr lang="pt-PT" sz="2000" dirty="0">
              <a:latin typeface="Arial Black" pitchFamily="34" charset="0"/>
            </a:endParaRPr>
          </a:p>
          <a:p>
            <a:pPr algn="ctr"/>
            <a:r>
              <a:rPr lang="pt-PT" sz="1400" dirty="0">
                <a:latin typeface="Arial Black" pitchFamily="34" charset="0"/>
              </a:rPr>
              <a:t>ERASMUS+ KA229 _2020-22</a:t>
            </a:r>
          </a:p>
          <a:p>
            <a:pPr algn="ctr"/>
            <a:r>
              <a:rPr lang="pt-PT" sz="1200" dirty="0">
                <a:latin typeface="Arial Black" pitchFamily="34" charset="0"/>
              </a:rPr>
              <a:t>2020-1-PL01-KA229-081653_5</a:t>
            </a:r>
          </a:p>
        </p:txBody>
      </p:sp>
      <p:pic>
        <p:nvPicPr>
          <p:cNvPr id="2" name="Picture 2" descr="D:\erasmus\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278" y="2288061"/>
            <a:ext cx="8855218" cy="56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4" name="Imagem 3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riângulo isósceles 7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36795" y="797399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Our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middle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school</a:t>
            </a:r>
            <a:endParaRPr lang="pt-PT" sz="28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PT" sz="2800" dirty="0">
                <a:latin typeface="Arial Black" pitchFamily="34" charset="0"/>
                <a:cs typeface="Arial" pitchFamily="34" charset="0"/>
              </a:rPr>
              <a:t>Escola Básica 2, 3 Quinta da Lomba</a:t>
            </a:r>
          </a:p>
        </p:txBody>
      </p:sp>
      <p:pic>
        <p:nvPicPr>
          <p:cNvPr id="22531" name="Picture 3" descr="G:\Rosário Santos\fototeca\AESA\escolas\NOVO 22052020\KIDS E ESCOLAS\IMG_5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158" y="3499915"/>
            <a:ext cx="3979842" cy="2653227"/>
          </a:xfrm>
          <a:prstGeom prst="rect">
            <a:avLst/>
          </a:prstGeom>
          <a:noFill/>
        </p:spPr>
      </p:pic>
      <p:pic>
        <p:nvPicPr>
          <p:cNvPr id="22532" name="Picture 4" descr="G:\Rosário Santos\fototeca\AESA\escolas\NOVO 22052020\KIDS E ESCOLAS\IMG_5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158" y="863781"/>
            <a:ext cx="3955842" cy="2637227"/>
          </a:xfrm>
          <a:prstGeom prst="rect">
            <a:avLst/>
          </a:prstGeom>
          <a:noFill/>
        </p:spPr>
      </p:pic>
      <p:pic>
        <p:nvPicPr>
          <p:cNvPr id="22533" name="Picture 5" descr="G:\Rosário Santos\fototeca\AESA\escolas\NOVO 22052020\KIDS E ESCOLAS\IMG_56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648407" y="2940521"/>
            <a:ext cx="3890432" cy="2593621"/>
          </a:xfrm>
          <a:prstGeom prst="rect">
            <a:avLst/>
          </a:prstGeom>
          <a:noFill/>
        </p:spPr>
      </p:pic>
      <p:pic>
        <p:nvPicPr>
          <p:cNvPr id="22534" name="Picture 6" descr="G:\Rosário Santos\fototeca\AESA\escolas\NOVO 22052020\KIDS E ESCOLAS\IMG_56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922132" y="2925277"/>
            <a:ext cx="3890432" cy="259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">
            <a:extLst>
              <a:ext uri="{FF2B5EF4-FFF2-40B4-BE49-F238E27FC236}">
                <a16:creationId xmlns:a16="http://schemas.microsoft.com/office/drawing/2014/main" id="{5F5201A5-568F-4942-B972-A3791349A4A5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2" descr="G:\Rosário Santos\AESA\2019-2020 b\Turmas\2J_DCV\tshirts\Gonçalo Calado_1_EDL2020.jpg">
            <a:extLst>
              <a:ext uri="{FF2B5EF4-FFF2-40B4-BE49-F238E27FC236}">
                <a16:creationId xmlns:a16="http://schemas.microsoft.com/office/drawing/2014/main" id="{3726734A-262B-4873-B22C-1DCA8E1C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7" name="Imagem 6" descr="Resultado de imagem para erasmus+">
            <a:extLst>
              <a:ext uri="{FF2B5EF4-FFF2-40B4-BE49-F238E27FC236}">
                <a16:creationId xmlns:a16="http://schemas.microsoft.com/office/drawing/2014/main" id="{4FCF5CAD-7F2D-44D8-80B8-09DC01ED60A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B96594B-43AD-478E-A6CF-BC129FB0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F071748-3DDA-46E5-8903-35FD609B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753100B-4D45-4528-89F0-02510110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D896C9FF-00F9-426D-A96B-C6102941646B}"/>
              </a:ext>
            </a:extLst>
          </p:cNvPr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323637-F7D2-4E3C-8D7A-5016B1CF8267}"/>
              </a:ext>
            </a:extLst>
          </p:cNvPr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C358A3A-4C30-45D1-8123-1F46297ACB87}"/>
              </a:ext>
            </a:extLst>
          </p:cNvPr>
          <p:cNvSpPr txBox="1"/>
          <p:nvPr/>
        </p:nvSpPr>
        <p:spPr>
          <a:xfrm>
            <a:off x="-170911" y="868368"/>
            <a:ext cx="1006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 Black" pitchFamily="34" charset="0"/>
                <a:cs typeface="Arial" pitchFamily="34" charset="0"/>
              </a:rPr>
              <a:t>Movie</a:t>
            </a:r>
            <a:r>
              <a:rPr lang="pt-PT" sz="2000" dirty="0">
                <a:latin typeface="Arial Black" pitchFamily="34" charset="0"/>
                <a:cs typeface="Arial" pitchFamily="34" charset="0"/>
              </a:rPr>
              <a:t> </a:t>
            </a:r>
            <a:r>
              <a:rPr lang="pt-PT" sz="2000" dirty="0" err="1">
                <a:latin typeface="Arial Black" pitchFamily="34" charset="0"/>
                <a:cs typeface="Arial" pitchFamily="34" charset="0"/>
              </a:rPr>
              <a:t>of</a:t>
            </a:r>
            <a:r>
              <a:rPr lang="pt-PT" sz="2000" dirty="0">
                <a:latin typeface="Arial Black" pitchFamily="34" charset="0"/>
                <a:cs typeface="Arial" pitchFamily="34" charset="0"/>
              </a:rPr>
              <a:t> </a:t>
            </a:r>
            <a:r>
              <a:rPr lang="pt-PT" sz="2000" dirty="0" err="1">
                <a:latin typeface="Arial Black" pitchFamily="34" charset="0"/>
                <a:cs typeface="Arial" pitchFamily="34" charset="0"/>
              </a:rPr>
              <a:t>Welcome</a:t>
            </a:r>
            <a:r>
              <a:rPr lang="pt-PT" sz="2000" dirty="0">
                <a:latin typeface="Arial Black" pitchFamily="34" charset="0"/>
                <a:cs typeface="Arial" pitchFamily="34" charset="0"/>
              </a:rPr>
              <a:t> New </a:t>
            </a:r>
            <a:r>
              <a:rPr lang="pt-PT" sz="2000" dirty="0" err="1">
                <a:latin typeface="Arial Black" pitchFamily="34" charset="0"/>
                <a:cs typeface="Arial" pitchFamily="34" charset="0"/>
              </a:rPr>
              <a:t>School</a:t>
            </a:r>
            <a:r>
              <a:rPr lang="pt-PT" sz="2000" dirty="0">
                <a:latin typeface="Arial Black" pitchFamily="34" charset="0"/>
                <a:cs typeface="Arial" pitchFamily="34" charset="0"/>
              </a:rPr>
              <a:t> </a:t>
            </a:r>
            <a:r>
              <a:rPr lang="pt-PT" sz="2000" dirty="0" err="1">
                <a:latin typeface="Arial Black" pitchFamily="34" charset="0"/>
                <a:cs typeface="Arial" pitchFamily="34" charset="0"/>
              </a:rPr>
              <a:t>Year</a:t>
            </a:r>
            <a:r>
              <a:rPr lang="pt-PT" sz="2000" dirty="0">
                <a:latin typeface="Arial Black" pitchFamily="34" charset="0"/>
                <a:cs typeface="Arial" pitchFamily="34" charset="0"/>
              </a:rPr>
              <a:t> 2020-2021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A106EC0F-34E7-4364-93EF-D8C75CAE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1150" t="27188" r="7857" b="19657"/>
          <a:stretch>
            <a:fillRect/>
          </a:stretch>
        </p:blipFill>
        <p:spPr bwMode="auto">
          <a:xfrm>
            <a:off x="899592" y="633931"/>
            <a:ext cx="576064" cy="55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Multimédia Online 31" title="Abertura do novo ano letivo 2020-2021">
            <a:hlinkClick r:id="" action="ppaction://media"/>
            <a:extLst>
              <a:ext uri="{FF2B5EF4-FFF2-40B4-BE49-F238E27FC236}">
                <a16:creationId xmlns:a16="http://schemas.microsoft.com/office/drawing/2014/main" id="{656CA4CB-E00E-4C19-8D75-E1C0504F21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95536" y="1470645"/>
            <a:ext cx="8340192" cy="46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4" name="Imagem 3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riângulo isósceles 13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pic>
        <p:nvPicPr>
          <p:cNvPr id="23554" name="Picture 2" descr="lengalenga dos dias da semana - Pesquisa Google | Linguagem oral,  Atividades, Carochinha"/>
          <p:cNvPicPr>
            <a:picLocks noChangeAspect="1" noChangeArrowheads="1"/>
          </p:cNvPicPr>
          <p:nvPr/>
        </p:nvPicPr>
        <p:blipFill>
          <a:blip r:embed="rId5" cstate="print"/>
          <a:srcRect l="49767" t="31565" r="17055" b="30556"/>
          <a:stretch>
            <a:fillRect/>
          </a:stretch>
        </p:blipFill>
        <p:spPr bwMode="auto">
          <a:xfrm>
            <a:off x="251520" y="2276872"/>
            <a:ext cx="3864429" cy="3312368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72008" y="1052736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Lengalenga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3275856" y="908720"/>
            <a:ext cx="5868144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3419872" y="1052736"/>
            <a:ext cx="57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is a song transmitted from generation to generation in which certain words or expressions are repeated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Copper, antiquewatch, Jóias, Presen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276872"/>
            <a:ext cx="1296144" cy="1296144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4355976" y="2420888"/>
            <a:ext cx="4788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Time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Time asked Time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How much Time has.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Time told Time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That Time has as much time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Has much time as Time has.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4" name="Imagem 3" descr="Resultado de imagem para erasmus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riângulo isósceles 7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908720"/>
            <a:ext cx="64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solidFill>
                  <a:srgbClr val="002060"/>
                </a:solidFill>
                <a:latin typeface="Arial Black" pitchFamily="34" charset="0"/>
              </a:rPr>
              <a:t>Children</a:t>
            </a:r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Arial Black" pitchFamily="34" charset="0"/>
              </a:rPr>
              <a:t>song</a:t>
            </a:r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PT" sz="2000" dirty="0" err="1">
                <a:solidFill>
                  <a:srgbClr val="002060"/>
                </a:solidFill>
                <a:latin typeface="Arial Black" pitchFamily="34" charset="0"/>
              </a:rPr>
              <a:t>of</a:t>
            </a:r>
            <a:r>
              <a:rPr lang="pt-PT" sz="2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PT" sz="2000" dirty="0" err="1">
                <a:solidFill>
                  <a:srgbClr val="002060"/>
                </a:solidFill>
                <a:latin typeface="Arial Black" pitchFamily="34" charset="0"/>
              </a:rPr>
              <a:t>the</a:t>
            </a:r>
            <a:r>
              <a:rPr lang="pt-PT" sz="2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PT" sz="2000" dirty="0" err="1">
                <a:solidFill>
                  <a:srgbClr val="002060"/>
                </a:solidFill>
                <a:latin typeface="Arial Black" pitchFamily="34" charset="0"/>
              </a:rPr>
              <a:t>present</a:t>
            </a:r>
            <a:endParaRPr lang="pt-PT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 l="61150" t="27188" r="7857" b="19657"/>
          <a:stretch>
            <a:fillRect/>
          </a:stretch>
        </p:blipFill>
        <p:spPr bwMode="auto">
          <a:xfrm>
            <a:off x="135284" y="335104"/>
            <a:ext cx="576064" cy="5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ângulo 19"/>
          <p:cNvSpPr/>
          <p:nvPr/>
        </p:nvSpPr>
        <p:spPr>
          <a:xfrm>
            <a:off x="6084168" y="679593"/>
            <a:ext cx="2736304" cy="81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rgbClr val="002060"/>
                </a:solidFill>
                <a:latin typeface="Arial Black" pitchFamily="34" charset="0"/>
              </a:rPr>
              <a:t>Sou uma taça</a:t>
            </a:r>
          </a:p>
          <a:p>
            <a:pPr algn="ctr"/>
            <a:r>
              <a:rPr lang="pt-PT" sz="2400" dirty="0" err="1">
                <a:solidFill>
                  <a:schemeClr val="tx1"/>
                </a:solidFill>
                <a:latin typeface="Arial Black" pitchFamily="34" charset="0"/>
              </a:rPr>
              <a:t>I’m</a:t>
            </a:r>
            <a:r>
              <a:rPr lang="pt-PT" sz="2400" dirty="0">
                <a:solidFill>
                  <a:schemeClr val="tx1"/>
                </a:solidFill>
                <a:latin typeface="Arial Black" pitchFamily="34" charset="0"/>
              </a:rPr>
              <a:t> a cup</a:t>
            </a:r>
          </a:p>
        </p:txBody>
      </p:sp>
      <p:pic>
        <p:nvPicPr>
          <p:cNvPr id="10" name="Multimédia Online 9" title="Panda e Os Caricas - Sou Uma Taça">
            <a:hlinkClick r:id="" action="ppaction://media"/>
            <a:extLst>
              <a:ext uri="{FF2B5EF4-FFF2-40B4-BE49-F238E27FC236}">
                <a16:creationId xmlns:a16="http://schemas.microsoft.com/office/drawing/2014/main" id="{CB2F6677-E823-488C-87F5-7FA4CA2C8F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2018" y="1600537"/>
            <a:ext cx="8102430" cy="455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2"/>
          <p:cNvSpPr txBox="1">
            <a:spLocks/>
          </p:cNvSpPr>
          <p:nvPr/>
        </p:nvSpPr>
        <p:spPr>
          <a:xfrm>
            <a:off x="4788024" y="1844824"/>
            <a:ext cx="3443301" cy="37561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Good morning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Hi!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Friend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Friendship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pt-PT" sz="3200" dirty="0" err="1">
                <a:latin typeface="Arial" pitchFamily="34" charset="0"/>
                <a:cs typeface="Arial" pitchFamily="34" charset="0"/>
              </a:rPr>
              <a:t>Hug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Respect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Peace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5" name="Imagem 4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ângulo 13"/>
          <p:cNvSpPr/>
          <p:nvPr/>
        </p:nvSpPr>
        <p:spPr>
          <a:xfrm>
            <a:off x="179512" y="1844824"/>
            <a:ext cx="2016224" cy="41647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riângulo isósceles 8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008" y="1052736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Portuguese </a:t>
            </a:r>
            <a:r>
              <a:rPr lang="pt-PT" sz="3600" dirty="0" err="1">
                <a:solidFill>
                  <a:srgbClr val="002060"/>
                </a:solidFill>
                <a:latin typeface="Arial Black" pitchFamily="34" charset="0"/>
              </a:rPr>
              <a:t>words</a:t>
            </a:r>
            <a:endParaRPr lang="pt-PT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691680" y="1844824"/>
            <a:ext cx="3024336" cy="41647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ymbol zastępczy zawartości 12"/>
          <p:cNvSpPr txBox="1">
            <a:spLocks/>
          </p:cNvSpPr>
          <p:nvPr/>
        </p:nvSpPr>
        <p:spPr>
          <a:xfrm>
            <a:off x="1979712" y="1856550"/>
            <a:ext cx="2304256" cy="4164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Bom dia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Olá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Amigo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Amizade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pt-PT" sz="3200" dirty="0">
                <a:latin typeface="Arial" pitchFamily="34" charset="0"/>
                <a:cs typeface="Arial" pitchFamily="34" charset="0"/>
              </a:rPr>
              <a:t>Abraço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Respeito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Paz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5" name="Imagem 4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iângulo isósceles 9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620688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solidFill>
                  <a:srgbClr val="002060"/>
                </a:solidFill>
                <a:latin typeface="Arial Black" pitchFamily="34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Arial Black" pitchFamily="34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Arial Black" pitchFamily="34" charset="0"/>
              </a:rPr>
              <a:t>us</a:t>
            </a:r>
            <a:r>
              <a:rPr lang="pt-PT" sz="3600" dirty="0">
                <a:solidFill>
                  <a:srgbClr val="002060"/>
                </a:solidFill>
                <a:latin typeface="Arial Black" pitchFamily="34" charset="0"/>
              </a:rPr>
              <a:t>…</a:t>
            </a:r>
          </a:p>
        </p:txBody>
      </p:sp>
      <p:pic>
        <p:nvPicPr>
          <p:cNvPr id="26628" name="Picture 4" descr="D:\erasmus\Sem título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980728"/>
            <a:ext cx="6044288" cy="525658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868144" y="472514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rgbClr val="002060"/>
                </a:solidFill>
                <a:latin typeface="Arial Black" pitchFamily="34" charset="0"/>
              </a:rPr>
              <a:t>Obrigado!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72200" y="54452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>
                <a:latin typeface="Arial Black" pitchFamily="34" charset="0"/>
              </a:rPr>
              <a:t>Thank</a:t>
            </a:r>
            <a:r>
              <a:rPr lang="pt-PT" sz="2000" dirty="0">
                <a:latin typeface="Arial Black" pitchFamily="34" charset="0"/>
              </a:rPr>
              <a:t> </a:t>
            </a:r>
            <a:r>
              <a:rPr lang="pt-PT" sz="2000" dirty="0" err="1">
                <a:latin typeface="Arial Black" pitchFamily="34" charset="0"/>
              </a:rPr>
              <a:t>you</a:t>
            </a:r>
            <a:r>
              <a:rPr lang="pt-PT" sz="2000" dirty="0"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rtugal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87561"/>
            <a:ext cx="5112568" cy="4577743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8" name="Imagem 7" descr="Resultado de imagem para erasmus+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riângulo isósceles 12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90872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Where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is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Portugal in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Europe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7" name="Imagem 6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riângulo isósceles 10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108520" y="980728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Portugal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has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one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continental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part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and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two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islands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in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the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Atlantic</a:t>
            </a:r>
            <a:r>
              <a:rPr lang="pt-PT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Ocean</a:t>
            </a:r>
            <a:endParaRPr lang="pt-PT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 descr="Mapa de Portugal Triva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659" y="1484784"/>
            <a:ext cx="6240693" cy="468052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915816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Azores</a:t>
            </a:r>
            <a:endParaRPr lang="pt-P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43808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Madeira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012160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Portugal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7" name="Imagem 6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riângulo isósceles 10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7647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>
                <a:latin typeface="Arial Black" pitchFamily="34" charset="0"/>
                <a:cs typeface="Arial" pitchFamily="34" charset="0"/>
              </a:rPr>
              <a:t>Portugal </a:t>
            </a:r>
            <a:r>
              <a:rPr lang="pt-PT" sz="4400" dirty="0" err="1">
                <a:latin typeface="Arial Black" pitchFamily="34" charset="0"/>
                <a:cs typeface="Arial" pitchFamily="34" charset="0"/>
              </a:rPr>
              <a:t>Flag</a:t>
            </a:r>
            <a:endParaRPr lang="pt-PT" sz="44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2" name="Picture 4" descr="Bandeira de Portugal: origem, significado e história - Toda Maté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667047"/>
            <a:ext cx="6892673" cy="414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4">
            <a:extLst>
              <a:ext uri="{FF2B5EF4-FFF2-40B4-BE49-F238E27FC236}">
                <a16:creationId xmlns:a16="http://schemas.microsoft.com/office/drawing/2014/main" id="{1BE913FC-7FEC-43AF-B9AE-DF822756195D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2" descr="G:\Rosário Santos\AESA\2019-2020 b\Turmas\2J_DCV\tshirts\Gonçalo Calado_1_EDL2020.jpg">
            <a:extLst>
              <a:ext uri="{FF2B5EF4-FFF2-40B4-BE49-F238E27FC236}">
                <a16:creationId xmlns:a16="http://schemas.microsoft.com/office/drawing/2014/main" id="{B23BA83E-B51C-45EA-AB76-3FC8D613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6" name="Imagem 5" descr="Resultado de imagem para erasmus+">
            <a:extLst>
              <a:ext uri="{FF2B5EF4-FFF2-40B4-BE49-F238E27FC236}">
                <a16:creationId xmlns:a16="http://schemas.microsoft.com/office/drawing/2014/main" id="{1FB6D325-FAE9-4AC6-B6CE-625F557175F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B957416-289D-4E14-AFF2-9B99F17F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7EB8B3C-D964-4C5B-9D30-C42FE7D0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F22B2C5-6A03-4D2F-885F-D475E9B1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812F4F7-2973-4236-92A8-B899550C0AD3}"/>
              </a:ext>
            </a:extLst>
          </p:cNvPr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8D7F98-CD5C-4CDF-8ABD-438CE7912787}"/>
              </a:ext>
            </a:extLst>
          </p:cNvPr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7D59065-9B3F-4CC4-8E54-CE6657AF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1150" t="27188" r="7857" b="19657"/>
          <a:stretch>
            <a:fillRect/>
          </a:stretch>
        </p:blipFill>
        <p:spPr bwMode="auto">
          <a:xfrm>
            <a:off x="2456802" y="763898"/>
            <a:ext cx="606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69896D-990F-4A9E-A133-2E71ACEE478F}"/>
              </a:ext>
            </a:extLst>
          </p:cNvPr>
          <p:cNvSpPr txBox="1"/>
          <p:nvPr/>
        </p:nvSpPr>
        <p:spPr>
          <a:xfrm>
            <a:off x="3063236" y="971523"/>
            <a:ext cx="514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Arial Black" pitchFamily="34" charset="0"/>
              </a:rPr>
              <a:t>CAN’T SKIP HOPE</a:t>
            </a:r>
          </a:p>
        </p:txBody>
      </p:sp>
      <p:pic>
        <p:nvPicPr>
          <p:cNvPr id="16" name="Multimédia Online 1" title="Can't Skip Hope (PT)">
            <a:hlinkClick r:id="" action="ppaction://media"/>
            <a:extLst>
              <a:ext uri="{FF2B5EF4-FFF2-40B4-BE49-F238E27FC236}">
                <a16:creationId xmlns:a16="http://schemas.microsoft.com/office/drawing/2014/main" id="{CDB6BABD-241C-488B-A9E4-064EC5A6D1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26947" y="1719575"/>
            <a:ext cx="7890106" cy="44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4" name="Imagem 3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riângulo isósceles 7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71600" y="2420888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Our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City</a:t>
            </a:r>
            <a:endParaRPr lang="pt-PT" sz="28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434" name="Picture 2" descr="Vetores de Portugal Mapa Político e mais imagens de Algarve - iSt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5568" y="764704"/>
            <a:ext cx="3888432" cy="5424733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79512" y="314096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>
                <a:latin typeface="Arial Black" pitchFamily="34" charset="0"/>
              </a:rPr>
              <a:t>BARREIRO</a:t>
            </a:r>
          </a:p>
        </p:txBody>
      </p:sp>
      <p:cxnSp>
        <p:nvCxnSpPr>
          <p:cNvPr id="14" name="Conexão recta unidireccional 13"/>
          <p:cNvCxnSpPr/>
          <p:nvPr/>
        </p:nvCxnSpPr>
        <p:spPr>
          <a:xfrm>
            <a:off x="899592" y="4005064"/>
            <a:ext cx="568863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860032" y="3140968"/>
            <a:ext cx="23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Portugal capital</a:t>
            </a:r>
          </a:p>
        </p:txBody>
      </p:sp>
      <p:cxnSp>
        <p:nvCxnSpPr>
          <p:cNvPr id="19" name="Conexão recta unidireccional 18"/>
          <p:cNvCxnSpPr/>
          <p:nvPr/>
        </p:nvCxnSpPr>
        <p:spPr>
          <a:xfrm>
            <a:off x="6084168" y="3356992"/>
            <a:ext cx="72008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4" name="Imagem 3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riângulo isósceles 7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71600" y="916225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Our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City</a:t>
            </a:r>
            <a:endParaRPr lang="pt-PT" sz="28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458" name="Picture 2" descr="Barreiro. “Convocatória” desafia artistas a apresentarem projectos até ao  próximo dia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412776"/>
            <a:ext cx="9160587" cy="473297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2987824" y="75160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>
                <a:latin typeface="Arial Black" pitchFamily="34" charset="0"/>
              </a:rPr>
              <a:t>BARREIRO</a:t>
            </a:r>
          </a:p>
        </p:txBody>
      </p:sp>
      <p:sp>
        <p:nvSpPr>
          <p:cNvPr id="19461" name="AutoShape 5" descr="ícone Filme, abrir Livre de Material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9463" name="AutoShape 7" descr="ícone Filme, abrir Livre de Material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">
            <a:extLst>
              <a:ext uri="{FF2B5EF4-FFF2-40B4-BE49-F238E27FC236}">
                <a16:creationId xmlns:a16="http://schemas.microsoft.com/office/drawing/2014/main" id="{7837BBEF-9F19-4D68-983D-8451AF034E18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2" descr="G:\Rosário Santos\AESA\2019-2020 b\Turmas\2J_DCV\tshirts\Gonçalo Calado_1_EDL2020.jpg">
            <a:extLst>
              <a:ext uri="{FF2B5EF4-FFF2-40B4-BE49-F238E27FC236}">
                <a16:creationId xmlns:a16="http://schemas.microsoft.com/office/drawing/2014/main" id="{8EB9E252-CC49-4832-A2F6-BCF2ACAB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7" name="Imagem 6" descr="Resultado de imagem para erasmus+">
            <a:extLst>
              <a:ext uri="{FF2B5EF4-FFF2-40B4-BE49-F238E27FC236}">
                <a16:creationId xmlns:a16="http://schemas.microsoft.com/office/drawing/2014/main" id="{C3FC3500-EEC8-4AA5-8C99-232D21BE0F7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49107-D863-471E-997A-DB1BDF63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86BE10E-A762-4484-BF8F-AF59E7DD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C2DD7B4-0D45-4E59-AB87-AEBAEAA8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F879CC05-EA50-4D5E-8000-F56B1D32D926}"/>
              </a:ext>
            </a:extLst>
          </p:cNvPr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BF0F305-271C-4F73-847B-38A13409E061}"/>
              </a:ext>
            </a:extLst>
          </p:cNvPr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pic>
        <p:nvPicPr>
          <p:cNvPr id="28" name="Multimédia Online 27" title="Barreiro, The city">
            <a:hlinkClick r:id="" action="ppaction://media"/>
            <a:extLst>
              <a:ext uri="{FF2B5EF4-FFF2-40B4-BE49-F238E27FC236}">
                <a16:creationId xmlns:a16="http://schemas.microsoft.com/office/drawing/2014/main" id="{514A2A8B-02E5-4AED-B312-07B939A10D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13990" y="1603016"/>
            <a:ext cx="8090458" cy="4550883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DDE53732-F61A-4BF3-9431-71C34851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61150" t="27188" r="7857" b="19657"/>
          <a:stretch>
            <a:fillRect/>
          </a:stretch>
        </p:blipFill>
        <p:spPr bwMode="auto">
          <a:xfrm>
            <a:off x="2456802" y="763898"/>
            <a:ext cx="606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0E39EC15-BD6D-4135-8CF2-9EA590B9A6FD}"/>
              </a:ext>
            </a:extLst>
          </p:cNvPr>
          <p:cNvSpPr txBox="1"/>
          <p:nvPr/>
        </p:nvSpPr>
        <p:spPr>
          <a:xfrm>
            <a:off x="3063236" y="971523"/>
            <a:ext cx="514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Arial Black" pitchFamily="34" charset="0"/>
              </a:rPr>
              <a:t>Barreiro, </a:t>
            </a:r>
            <a:r>
              <a:rPr lang="pt-PT" sz="2400" dirty="0" err="1">
                <a:latin typeface="Arial Black" pitchFamily="34" charset="0"/>
              </a:rPr>
              <a:t>the</a:t>
            </a:r>
            <a:r>
              <a:rPr lang="pt-PT" sz="2400" dirty="0">
                <a:latin typeface="Arial Black" pitchFamily="34" charset="0"/>
              </a:rPr>
              <a:t> </a:t>
            </a:r>
            <a:r>
              <a:rPr lang="pt-PT" sz="2400" dirty="0" err="1">
                <a:latin typeface="Arial Black" pitchFamily="34" charset="0"/>
              </a:rPr>
              <a:t>city</a:t>
            </a:r>
            <a:endParaRPr lang="pt-PT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" descr="G:\Rosário Santos\AESA\2019-2020 b\Turmas\2J_DCV\tshirts\Gonçalo Calado_1_EDL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8" y="6214460"/>
            <a:ext cx="771204" cy="643539"/>
          </a:xfrm>
          <a:prstGeom prst="rect">
            <a:avLst/>
          </a:prstGeom>
          <a:noFill/>
        </p:spPr>
      </p:pic>
      <p:pic>
        <p:nvPicPr>
          <p:cNvPr id="12" name="Imagem 11" descr="Resultado de imagem para erasmus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75656" cy="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68965" t="37018" b="20994"/>
          <a:stretch>
            <a:fillRect/>
          </a:stretch>
        </p:blipFill>
        <p:spPr bwMode="auto">
          <a:xfrm>
            <a:off x="5019671" y="6332130"/>
            <a:ext cx="1280521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r="77586" b="15854"/>
          <a:stretch>
            <a:fillRect/>
          </a:stretch>
        </p:blipFill>
        <p:spPr bwMode="auto">
          <a:xfrm>
            <a:off x="3995936" y="6181921"/>
            <a:ext cx="864096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27586" t="17715" r="36207"/>
          <a:stretch>
            <a:fillRect/>
          </a:stretch>
        </p:blipFill>
        <p:spPr bwMode="auto">
          <a:xfrm>
            <a:off x="6294133" y="6237312"/>
            <a:ext cx="13022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riângulo isósceles 15"/>
          <p:cNvSpPr/>
          <p:nvPr/>
        </p:nvSpPr>
        <p:spPr>
          <a:xfrm rot="10800000">
            <a:off x="0" y="0"/>
            <a:ext cx="9144000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1187624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 Black" pitchFamily="34" charset="0"/>
              </a:rPr>
              <a:t>TAB </a:t>
            </a:r>
          </a:p>
          <a:p>
            <a:pPr algn="ctr"/>
            <a:r>
              <a:rPr lang="pt-PT" sz="1400" dirty="0" err="1">
                <a:latin typeface="Arial Black" pitchFamily="34" charset="0"/>
              </a:rPr>
              <a:t>Together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Against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Bullying</a:t>
            </a:r>
            <a:endParaRPr lang="pt-PT" sz="1400" dirty="0"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836712"/>
            <a:ext cx="44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Our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PT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School</a:t>
            </a:r>
            <a:r>
              <a:rPr lang="pt-PT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Cluster</a:t>
            </a:r>
          </a:p>
        </p:txBody>
      </p:sp>
      <p:sp>
        <p:nvSpPr>
          <p:cNvPr id="22" name="AutoShape 5" descr="ícone Filme, abrir Livre de Material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AutoShape 7" descr="ícone Filme, abrir Livre de Material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7409" name="Picture 1" descr="G:\Rosário Santos\fototeca\AESA\escolas\j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1412777"/>
            <a:ext cx="3203848" cy="2135899"/>
          </a:xfrm>
          <a:prstGeom prst="rect">
            <a:avLst/>
          </a:prstGeom>
          <a:noFill/>
        </p:spPr>
      </p:pic>
      <p:pic>
        <p:nvPicPr>
          <p:cNvPr id="17411" name="Picture 3" descr="G:\Rosário Santos\fototeca\AESA\escolas\IMG-20191016-WA0005.jpg"/>
          <p:cNvPicPr>
            <a:picLocks noChangeAspect="1" noChangeArrowheads="1"/>
          </p:cNvPicPr>
          <p:nvPr/>
        </p:nvPicPr>
        <p:blipFill>
          <a:blip r:embed="rId6" cstate="print"/>
          <a:srcRect l="6594"/>
          <a:stretch>
            <a:fillRect/>
          </a:stretch>
        </p:blipFill>
        <p:spPr bwMode="auto">
          <a:xfrm>
            <a:off x="6012160" y="3984450"/>
            <a:ext cx="2987825" cy="2132509"/>
          </a:xfrm>
          <a:prstGeom prst="rect">
            <a:avLst/>
          </a:prstGeom>
          <a:noFill/>
        </p:spPr>
      </p:pic>
      <p:pic>
        <p:nvPicPr>
          <p:cNvPr id="17412" name="Picture 4" descr="G:\Rosário Santos\fototeca\AESA\escolas\NOVO 22052020\KIDS E ESCOLAS\IMG_56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4005064"/>
            <a:ext cx="3203848" cy="2135897"/>
          </a:xfrm>
          <a:prstGeom prst="rect">
            <a:avLst/>
          </a:prstGeom>
          <a:noFill/>
        </p:spPr>
      </p:pic>
      <p:pic>
        <p:nvPicPr>
          <p:cNvPr id="17413" name="Picture 5" descr="G:\Rosário Santos\fototeca\AESA\escolas\imagem_paginaautenticacao_2018_09_28_12_33_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412776"/>
            <a:ext cx="2987824" cy="2240868"/>
          </a:xfrm>
          <a:prstGeom prst="rect">
            <a:avLst/>
          </a:prstGeom>
          <a:noFill/>
        </p:spPr>
      </p:pic>
      <p:sp>
        <p:nvSpPr>
          <p:cNvPr id="30" name="CaixaDeTexto 29"/>
          <p:cNvSpPr txBox="1"/>
          <p:nvPr/>
        </p:nvSpPr>
        <p:spPr>
          <a:xfrm>
            <a:off x="611560" y="321297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itchFamily="34" charset="0"/>
                <a:cs typeface="Arial" pitchFamily="34" charset="0"/>
              </a:rPr>
              <a:t>Kindergarden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444208" y="33477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itchFamily="34" charset="0"/>
                <a:cs typeface="Arial" pitchFamily="34" charset="0"/>
              </a:rPr>
              <a:t>Primary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>
                <a:latin typeface="Arial" pitchFamily="34" charset="0"/>
                <a:cs typeface="Arial" pitchFamily="34" charset="0"/>
              </a:rPr>
              <a:t>School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-36512" y="5805264"/>
            <a:ext cx="35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itchFamily="34" charset="0"/>
                <a:cs typeface="Arial" pitchFamily="34" charset="0"/>
              </a:rPr>
              <a:t>Middle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/</a:t>
            </a:r>
            <a:r>
              <a:rPr lang="pt-PT" b="1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>
                <a:latin typeface="Arial" pitchFamily="34" charset="0"/>
                <a:cs typeface="Arial" pitchFamily="34" charset="0"/>
              </a:rPr>
              <a:t>School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868144" y="57959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itchFamily="34" charset="0"/>
                <a:cs typeface="Arial" pitchFamily="34" charset="0"/>
              </a:rPr>
              <a:t>High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>
                <a:latin typeface="Arial" pitchFamily="34" charset="0"/>
                <a:cs typeface="Arial" pitchFamily="34" charset="0"/>
              </a:rPr>
              <a:t>School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exão recta unidireccional 34"/>
          <p:cNvCxnSpPr/>
          <p:nvPr/>
        </p:nvCxnSpPr>
        <p:spPr>
          <a:xfrm flipH="1" flipV="1">
            <a:off x="2736304" y="5517232"/>
            <a:ext cx="1008112" cy="43204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419872" y="2420888"/>
            <a:ext cx="2520280" cy="2520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/>
          <a:srcRect r="79898" b="15854"/>
          <a:stretch>
            <a:fillRect/>
          </a:stretch>
        </p:blipFill>
        <p:spPr bwMode="auto">
          <a:xfrm>
            <a:off x="3707904" y="2911608"/>
            <a:ext cx="1872208" cy="152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219</Words>
  <Application>Microsoft Office PowerPoint</Application>
  <PresentationFormat>Apresentação no Ecrã (4:3)</PresentationFormat>
  <Paragraphs>84</Paragraphs>
  <Slides>15</Slides>
  <Notes>1</Notes>
  <HiddenSlides>0</HiddenSlides>
  <MMClips>4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Book Antiqua</vt:lpstr>
      <vt:lpstr>Calibri</vt:lpstr>
      <vt:lpstr>Lucida Sans</vt:lpstr>
      <vt:lpstr>Wingdings</vt:lpstr>
      <vt:lpstr>Wingdings 2</vt:lpstr>
      <vt:lpstr>Wingdings 3</vt:lpstr>
      <vt:lpstr>Vértice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Exército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rosar_000</dc:creator>
  <cp:lastModifiedBy>Rosário</cp:lastModifiedBy>
  <cp:revision>33</cp:revision>
  <dcterms:created xsi:type="dcterms:W3CDTF">2020-10-23T13:45:09Z</dcterms:created>
  <dcterms:modified xsi:type="dcterms:W3CDTF">2020-10-25T17:29:23Z</dcterms:modified>
</cp:coreProperties>
</file>